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embeddedFontLst>
    <p:embeddedFont>
      <p:font typeface="Golos Text"/>
      <p:regular r:id="rId13"/>
      <p:bold r:id="rId14"/>
    </p:embeddedFont>
    <p:embeddedFont>
      <p:font typeface="Play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Unbounde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itwbfA1Q2iov51GyDgc78Dx//Q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7.xml"/><Relationship Id="rId22" Type="http://schemas.openxmlformats.org/officeDocument/2006/relationships/font" Target="fonts/Unbounded-bold.fntdata"/><Relationship Id="rId10" Type="http://schemas.openxmlformats.org/officeDocument/2006/relationships/slide" Target="slides/slide6.xml"/><Relationship Id="rId21" Type="http://schemas.openxmlformats.org/officeDocument/2006/relationships/font" Target="fonts/Unbounded-regular.fntdata"/><Relationship Id="rId13" Type="http://schemas.openxmlformats.org/officeDocument/2006/relationships/font" Target="fonts/GolosText-regular.fntdata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lay-regular.fntdata"/><Relationship Id="rId14" Type="http://schemas.openxmlformats.org/officeDocument/2006/relationships/font" Target="fonts/GolosText-bold.fntdata"/><Relationship Id="rId17" Type="http://schemas.openxmlformats.org/officeDocument/2006/relationships/font" Target="fonts/Lato-regular.fntdata"/><Relationship Id="rId16" Type="http://schemas.openxmlformats.org/officeDocument/2006/relationships/font" Target="fonts/Play-bold.fntdata"/><Relationship Id="rId5" Type="http://schemas.openxmlformats.org/officeDocument/2006/relationships/slide" Target="slides/slide1.xml"/><Relationship Id="rId19" Type="http://schemas.openxmlformats.org/officeDocument/2006/relationships/font" Target="fonts/Lato-italic.fntdata"/><Relationship Id="rId6" Type="http://schemas.openxmlformats.org/officeDocument/2006/relationships/slide" Target="slides/slide2.xml"/><Relationship Id="rId18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jp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6307fa86c9_6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36307fa86c9_6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6307fa86c9_6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6307fa86c9_6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6307fa86c9_7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6307fa86c9_7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17.png"/><Relationship Id="rId6" Type="http://schemas.openxmlformats.org/officeDocument/2006/relationships/image" Target="../media/image9.png"/><Relationship Id="rId7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11" Type="http://schemas.openxmlformats.org/officeDocument/2006/relationships/image" Target="../media/image13.png"/><Relationship Id="rId10" Type="http://schemas.openxmlformats.org/officeDocument/2006/relationships/image" Target="../media/image12.png"/><Relationship Id="rId9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8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8.jp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16.jpg"/><Relationship Id="rId7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графическая вставка, Графика, Пурпурный цвет, графический дизайн&#10;&#10;Автоматически созданное описание"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4221" y="691776"/>
            <a:ext cx="4714560" cy="3192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92027" y="2359334"/>
            <a:ext cx="1895664" cy="188291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1020225" y="4624300"/>
            <a:ext cx="57585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400">
                <a:solidFill>
                  <a:schemeClr val="lt1"/>
                </a:solidFill>
                <a:latin typeface="Unbounded"/>
                <a:ea typeface="Unbounded"/>
                <a:cs typeface="Unbounded"/>
                <a:sym typeface="Unbounded"/>
              </a:rPr>
              <a:t>Сократ в стереометрии</a:t>
            </a:r>
            <a:endParaRPr/>
          </a:p>
        </p:txBody>
      </p:sp>
      <p:sp>
        <p:nvSpPr>
          <p:cNvPr id="88" name="Google Shape;88;p1"/>
          <p:cNvSpPr txBox="1"/>
          <p:nvPr/>
        </p:nvSpPr>
        <p:spPr>
          <a:xfrm>
            <a:off x="9552025" y="5481425"/>
            <a:ext cx="2910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lt1"/>
                </a:solidFill>
                <a:latin typeface="Unbounded"/>
                <a:ea typeface="Unbounded"/>
                <a:cs typeface="Unbounded"/>
                <a:sym typeface="Unbounded"/>
              </a:rPr>
              <a:t>Милена Шабашева</a:t>
            </a:r>
            <a:endParaRPr/>
          </a:p>
        </p:txBody>
      </p:sp>
      <p:pic>
        <p:nvPicPr>
          <p:cNvPr id="89" name="Google Shape;89;p1" title="Милена-photoaidcom-cropped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81850" y="1621914"/>
            <a:ext cx="3614175" cy="361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" title="11Логотип_Институт_математики_ИТМО_итог_rus_whit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850097" y="99200"/>
            <a:ext cx="2141749" cy="126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/>
          <p:nvPr/>
        </p:nvSpPr>
        <p:spPr>
          <a:xfrm>
            <a:off x="527099" y="1213050"/>
            <a:ext cx="8437500" cy="1493700"/>
          </a:xfrm>
          <a:prstGeom prst="roundRect">
            <a:avLst>
              <a:gd fmla="val 16667" name="adj"/>
            </a:avLst>
          </a:prstGeom>
          <a:solidFill>
            <a:srgbClr val="9D2BA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404963" y="372161"/>
            <a:ext cx="4660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0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rPr>
              <a:t>Наша команда</a:t>
            </a:r>
            <a:endParaRPr/>
          </a:p>
        </p:txBody>
      </p:sp>
      <p:sp>
        <p:nvSpPr>
          <p:cNvPr id="97" name="Google Shape;97;p2"/>
          <p:cNvSpPr txBox="1"/>
          <p:nvPr/>
        </p:nvSpPr>
        <p:spPr>
          <a:xfrm>
            <a:off x="527100" y="1353125"/>
            <a:ext cx="9173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Golos Text"/>
                <a:ea typeface="Golos Text"/>
                <a:cs typeface="Golos Text"/>
                <a:sym typeface="Golos Text"/>
              </a:rPr>
              <a:t>Мы представляем разные города: Санкт- Петербург, Москва,  Балашов.</a:t>
            </a:r>
            <a:endParaRPr sz="1800">
              <a:solidFill>
                <a:schemeClr val="lt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Golos Text"/>
                <a:ea typeface="Golos Text"/>
                <a:cs typeface="Golos Text"/>
                <a:sym typeface="Golos Text"/>
              </a:rPr>
              <a:t>Нас объединяет принцип:</a:t>
            </a:r>
            <a:endParaRPr sz="1800">
              <a:solidFill>
                <a:schemeClr val="lt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1800">
                <a:solidFill>
                  <a:schemeClr val="lt1"/>
                </a:solidFill>
                <a:latin typeface="Golos Text"/>
                <a:ea typeface="Golos Text"/>
                <a:cs typeface="Golos Text"/>
                <a:sym typeface="Golos Text"/>
              </a:rPr>
              <a:t>Глаза горят, улыбка натянута, на лбу написано “Я люблю математику”!</a:t>
            </a:r>
            <a:endParaRPr sz="1800">
              <a:solidFill>
                <a:schemeClr val="lt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650623" y="3097859"/>
            <a:ext cx="8073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Мы разные, но мы - ВМЕСТЕ!</a:t>
            </a:r>
            <a:endParaRPr sz="3200"/>
          </a:p>
        </p:txBody>
      </p:sp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31150" y="2615550"/>
            <a:ext cx="1984475" cy="198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07643" y="614344"/>
            <a:ext cx="3217775" cy="31300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" title="Милена-photoaidcom-croppe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4426" y="4419074"/>
            <a:ext cx="2325400" cy="232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" title="Елена-photoaidcom-cropped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98438" y="4419071"/>
            <a:ext cx="2251830" cy="2251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48888" y="4419071"/>
            <a:ext cx="2251830" cy="2251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" title="Катя-photoaidcom-cropped.jp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0175" y="4419083"/>
            <a:ext cx="2251829" cy="2251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" title="Ксеня-photoaidcom-cropped.jp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899350" y="4419075"/>
            <a:ext cx="2251826" cy="225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" title="photo_5443160647660599086_y-photoaidcom-cropped.jp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889124" y="27750"/>
            <a:ext cx="1242900" cy="12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 title="Логотип_Институт_математики_ИТМО_итог_rus_black.png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0760625" y="76467"/>
            <a:ext cx="1315424" cy="775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 txBox="1"/>
          <p:nvPr/>
        </p:nvSpPr>
        <p:spPr>
          <a:xfrm>
            <a:off x="404976" y="372150"/>
            <a:ext cx="5185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0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rPr>
              <a:t>Задача проекта</a:t>
            </a:r>
            <a:endParaRPr/>
          </a:p>
        </p:txBody>
      </p:sp>
      <p:sp>
        <p:nvSpPr>
          <p:cNvPr id="113" name="Google Shape;113;p3"/>
          <p:cNvSpPr/>
          <p:nvPr/>
        </p:nvSpPr>
        <p:spPr>
          <a:xfrm>
            <a:off x="1252979" y="1545581"/>
            <a:ext cx="4695600" cy="4288800"/>
          </a:xfrm>
          <a:prstGeom prst="roundRect">
            <a:avLst>
              <a:gd fmla="val 8923" name="adj"/>
            </a:avLst>
          </a:prstGeom>
          <a:noFill/>
          <a:ln cap="flat" cmpd="sng" w="19050">
            <a:solidFill>
              <a:srgbClr val="B2DD4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467550" y="1733066"/>
            <a:ext cx="42558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400">
                <a:solidFill>
                  <a:srgbClr val="9D2BA4"/>
                </a:solidFill>
                <a:latin typeface="Golos Text"/>
                <a:ea typeface="Golos Text"/>
                <a:cs typeface="Golos Text"/>
                <a:sym typeface="Golos Text"/>
              </a:rPr>
              <a:t>Цель:</a:t>
            </a:r>
            <a:endParaRPr b="1" sz="2400">
              <a:solidFill>
                <a:srgbClr val="9D2BA4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Разработка методического материала для учителей, который поможет им применять метод неосократической беседы на уроках стереометрии в школе.</a:t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115" name="Google Shape;115;p3"/>
          <p:cNvSpPr/>
          <p:nvPr/>
        </p:nvSpPr>
        <p:spPr>
          <a:xfrm>
            <a:off x="6243511" y="1545581"/>
            <a:ext cx="4695511" cy="4288837"/>
          </a:xfrm>
          <a:prstGeom prst="roundRect">
            <a:avLst>
              <a:gd fmla="val 8923" name="adj"/>
            </a:avLst>
          </a:prstGeom>
          <a:noFill/>
          <a:ln cap="flat" cmpd="sng" w="19050">
            <a:solidFill>
              <a:srgbClr val="B2DD4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</a:rPr>
              <a:t>Ирр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6458074" y="1733075"/>
            <a:ext cx="45693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400">
                <a:solidFill>
                  <a:srgbClr val="B2DD42"/>
                </a:solidFill>
                <a:latin typeface="Golos Text"/>
                <a:ea typeface="Golos Text"/>
                <a:cs typeface="Golos Text"/>
                <a:sym typeface="Golos Text"/>
              </a:rPr>
              <a:t>Актуальность:</a:t>
            </a:r>
            <a:endParaRPr b="1" sz="1800">
              <a:solidFill>
                <a:srgbClr val="B2DD42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Lato"/>
              <a:buChar char="●"/>
            </a:pPr>
            <a:r>
              <a:rPr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Сложности со стереометрией в школе. </a:t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Lato"/>
              <a:buChar char="●"/>
            </a:pPr>
            <a:r>
              <a:rPr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Проблема решения стереометрической задачи в ЕГЭ.</a:t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Lato"/>
              <a:buChar char="●"/>
            </a:pPr>
            <a:r>
              <a:rPr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Развитие проектных и исследовательских навыков.</a:t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pic>
        <p:nvPicPr>
          <p:cNvPr id="117" name="Google Shape;117;p3" title="photo_5443160647660599086_y-photoaidcom-croppe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4850" y="150600"/>
            <a:ext cx="1122199" cy="112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3" title="Логотип_Институт_математики_ИТМО_итог_rus_black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46875" y="150592"/>
            <a:ext cx="1315424" cy="775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"/>
          <p:cNvSpPr txBox="1"/>
          <p:nvPr/>
        </p:nvSpPr>
        <p:spPr>
          <a:xfrm>
            <a:off x="404974" y="372150"/>
            <a:ext cx="7562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0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rPr>
              <a:t>Планируемый результат:</a:t>
            </a:r>
            <a:endParaRPr/>
          </a:p>
        </p:txBody>
      </p:sp>
      <p:sp>
        <p:nvSpPr>
          <p:cNvPr id="124" name="Google Shape;124;p5"/>
          <p:cNvSpPr/>
          <p:nvPr/>
        </p:nvSpPr>
        <p:spPr>
          <a:xfrm>
            <a:off x="766788" y="1932300"/>
            <a:ext cx="10006800" cy="1036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D2BA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Описание метода неосократической беседы</a:t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125" name="Google Shape;125;p5"/>
          <p:cNvSpPr/>
          <p:nvPr/>
        </p:nvSpPr>
        <p:spPr>
          <a:xfrm>
            <a:off x="766788" y="3105174"/>
            <a:ext cx="10006800" cy="1036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598F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Правила и рекомендации по составлению вопросов для неосократической беседы</a:t>
            </a:r>
            <a:r>
              <a:rPr lang="ru-RU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" name="Google Shape;126;p5"/>
          <p:cNvSpPr/>
          <p:nvPr/>
        </p:nvSpPr>
        <p:spPr>
          <a:xfrm>
            <a:off x="766788" y="4278083"/>
            <a:ext cx="10006800" cy="1172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CC99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Примеры неосократической беседы для решения стереометрических задач</a:t>
            </a:r>
            <a:r>
              <a:rPr lang="ru-RU" sz="2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27" name="Google Shape;127;p5"/>
          <p:cNvSpPr/>
          <p:nvPr/>
        </p:nvSpPr>
        <p:spPr>
          <a:xfrm>
            <a:off x="766775" y="5624180"/>
            <a:ext cx="10006800" cy="84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B2DD4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Итог - </a:t>
            </a: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 текстовый файл с рекомендациями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5" title="photo_5443160647660599086_y-photoaidcom-croppe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8300" y="204625"/>
            <a:ext cx="1122199" cy="112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5" title="Логотип_Институт_математики_ИТМО_итог_rus_black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73475" y="150592"/>
            <a:ext cx="1315424" cy="77565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" name="Google Shape;130;p5"/>
          <p:cNvCxnSpPr/>
          <p:nvPr/>
        </p:nvCxnSpPr>
        <p:spPr>
          <a:xfrm>
            <a:off x="432000" y="1767775"/>
            <a:ext cx="0" cy="4767900"/>
          </a:xfrm>
          <a:prstGeom prst="straightConnector1">
            <a:avLst/>
          </a:prstGeom>
          <a:noFill/>
          <a:ln cap="flat" cmpd="sng" w="9525">
            <a:solidFill>
              <a:srgbClr val="B2DD4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57150">
              <a:srgbClr val="B2DD42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"/>
          <p:cNvSpPr txBox="1"/>
          <p:nvPr/>
        </p:nvSpPr>
        <p:spPr>
          <a:xfrm>
            <a:off x="404963" y="372161"/>
            <a:ext cx="4660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0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rPr>
              <a:t>Принципы НД</a:t>
            </a:r>
            <a:r>
              <a:rPr b="1" lang="ru-RU" sz="30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rPr>
              <a:t>: </a:t>
            </a:r>
            <a:endParaRPr/>
          </a:p>
        </p:txBody>
      </p:sp>
      <p:pic>
        <p:nvPicPr>
          <p:cNvPr id="136" name="Google Shape;13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8249" y="4562263"/>
            <a:ext cx="3641052" cy="431221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4"/>
          <p:cNvSpPr txBox="1"/>
          <p:nvPr/>
        </p:nvSpPr>
        <p:spPr>
          <a:xfrm>
            <a:off x="104750" y="1005000"/>
            <a:ext cx="7698600" cy="50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810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"/>
              <a:buChar char="●"/>
            </a:pPr>
            <a:r>
              <a:rPr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Постановка </a:t>
            </a:r>
            <a:r>
              <a:rPr b="1"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неоднозначного</a:t>
            </a:r>
            <a:r>
              <a:rPr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 вопроса.</a:t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810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"/>
              <a:buChar char="●"/>
            </a:pPr>
            <a:r>
              <a:rPr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Опора на </a:t>
            </a:r>
            <a:r>
              <a:rPr b="1"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жизненный опыт</a:t>
            </a:r>
            <a:r>
              <a:rPr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 и знания учащихся.</a:t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810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"/>
              <a:buChar char="●"/>
            </a:pPr>
            <a:r>
              <a:rPr b="1"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Сопоставление</a:t>
            </a:r>
            <a:r>
              <a:rPr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 двух и более мнений за счет поставленного в начале общего вопроса, не имеющего однозначного ответа. </a:t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810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"/>
              <a:buChar char="●"/>
            </a:pPr>
            <a:r>
              <a:rPr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Вызов </a:t>
            </a:r>
            <a:r>
              <a:rPr b="1"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гипотез </a:t>
            </a:r>
            <a:r>
              <a:rPr lang="ru-RU" sz="24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учащихся исключительно за счет вопрошающей формы взаимодействия.</a:t>
            </a:r>
            <a:endParaRPr sz="24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pic>
        <p:nvPicPr>
          <p:cNvPr id="138" name="Google Shape;138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18350" y="3548052"/>
            <a:ext cx="2757725" cy="275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4" title="photo_5443160647660599086_y-photoaidcom-croppe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54145" y="1946238"/>
            <a:ext cx="1471483" cy="14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4" title="Логотип_Институт_математики_ИТМО_итог_rus_black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45125" y="261367"/>
            <a:ext cx="1315424" cy="775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6307fa86c9_6_14"/>
          <p:cNvSpPr txBox="1"/>
          <p:nvPr/>
        </p:nvSpPr>
        <p:spPr>
          <a:xfrm>
            <a:off x="404963" y="372161"/>
            <a:ext cx="4660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0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rPr>
              <a:t>Принципы НД: </a:t>
            </a:r>
            <a:endParaRPr/>
          </a:p>
        </p:txBody>
      </p:sp>
      <p:sp>
        <p:nvSpPr>
          <p:cNvPr id="146" name="Google Shape;146;g36307fa86c9_6_14"/>
          <p:cNvSpPr txBox="1"/>
          <p:nvPr/>
        </p:nvSpPr>
        <p:spPr>
          <a:xfrm>
            <a:off x="104750" y="1005000"/>
            <a:ext cx="10294200" cy="28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683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olos Text"/>
              <a:buChar char="●"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Циклическая последовательность: общий вопрос -  диалог - гипотеза – аргументация – вопрос – вызов противоречия – гипотеза.</a:t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683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olos Text"/>
              <a:buChar char="●"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Критическое отношение к получаемой информации.</a:t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 </a:t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683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olos Text"/>
              <a:buChar char="●"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Творчество мысли неосократического диалога.</a:t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pic>
        <p:nvPicPr>
          <p:cNvPr id="147" name="Google Shape;147;g36307fa86c9_6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87150" y="4100277"/>
            <a:ext cx="2757725" cy="275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36307fa86c9_6_14" title="photo_5443158328378258375_y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700" y="3940650"/>
            <a:ext cx="10294201" cy="1977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36307fa86c9_6_14" title="photo_5443160647660599086_y-photoaidcom-croppe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98945" y="1960813"/>
            <a:ext cx="1471483" cy="14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36307fa86c9_6_14" title="Логотип_Институт_математики_ИТМО_итог_rus_black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08300" y="261367"/>
            <a:ext cx="1315424" cy="775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36307fa86c9_6_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676299" y="5313638"/>
            <a:ext cx="3641052" cy="4312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6307fa86c9_6_1"/>
          <p:cNvSpPr txBox="1"/>
          <p:nvPr/>
        </p:nvSpPr>
        <p:spPr>
          <a:xfrm>
            <a:off x="404963" y="372161"/>
            <a:ext cx="4660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0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rPr>
              <a:t>Сделано: </a:t>
            </a:r>
            <a:endParaRPr/>
          </a:p>
        </p:txBody>
      </p:sp>
      <p:sp>
        <p:nvSpPr>
          <p:cNvPr id="157" name="Google Shape;157;g36307fa86c9_6_1"/>
          <p:cNvSpPr txBox="1"/>
          <p:nvPr/>
        </p:nvSpPr>
        <p:spPr>
          <a:xfrm>
            <a:off x="4531050" y="1473275"/>
            <a:ext cx="7275000" cy="19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Lato"/>
              <a:buChar char="•"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Описан блок «Введение в метод неосократического диалога (НД)»:</a:t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556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Lato"/>
              <a:buChar char="●"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Выделены трудности внедрения НД в практику работы школ.</a:t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556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Lato"/>
              <a:buChar char="●"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Описаны принципы и этапы НД.</a:t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pic>
        <p:nvPicPr>
          <p:cNvPr id="158" name="Google Shape;158;g36307fa86c9_6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8249" y="4562263"/>
            <a:ext cx="3641052" cy="431221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36307fa86c9_6_1"/>
          <p:cNvSpPr txBox="1"/>
          <p:nvPr/>
        </p:nvSpPr>
        <p:spPr>
          <a:xfrm>
            <a:off x="4531050" y="3361150"/>
            <a:ext cx="46602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Lato"/>
              <a:buChar char="●"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Частично описаны правила составления вопросов.</a:t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Lato"/>
              <a:buChar char="●"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Подобраны задачи.</a:t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Lato"/>
              <a:buChar char="●"/>
            </a:pPr>
            <a:r>
              <a:rPr lang="ru-RU" sz="2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Представлены примеры решения некоторых задач с помощью неосократического диалога.</a:t>
            </a:r>
            <a:endParaRPr sz="22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cxnSp>
        <p:nvCxnSpPr>
          <p:cNvPr id="160" name="Google Shape;160;g36307fa86c9_6_1"/>
          <p:cNvCxnSpPr/>
          <p:nvPr/>
        </p:nvCxnSpPr>
        <p:spPr>
          <a:xfrm>
            <a:off x="4531056" y="3534770"/>
            <a:ext cx="5013000" cy="0"/>
          </a:xfrm>
          <a:prstGeom prst="straightConnector1">
            <a:avLst/>
          </a:prstGeom>
          <a:noFill/>
          <a:ln cap="flat" cmpd="sng" w="19050">
            <a:solidFill>
              <a:srgbClr val="9D2BA4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61" name="Google Shape;161;g36307fa86c9_6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18350" y="3548052"/>
            <a:ext cx="2757725" cy="275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36307fa86c9_6_1" title="photo_5443160647660599086_y-photoaidcom-croppe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68350" y="85027"/>
            <a:ext cx="1315426" cy="1315447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36307fa86c9_6_1"/>
          <p:cNvSpPr/>
          <p:nvPr/>
        </p:nvSpPr>
        <p:spPr>
          <a:xfrm>
            <a:off x="248625" y="986950"/>
            <a:ext cx="4166700" cy="556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61925">
              <a:srgbClr val="B2DD4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g36307fa86c9_6_1" title="задача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7600" y="1227426"/>
            <a:ext cx="3641051" cy="495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36307fa86c9_6_1" title="Логотип_Институт_математики_ИТМО_итог_rus_black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876575" y="150592"/>
            <a:ext cx="1315424" cy="775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6307fa86c9_7_1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36307fa86c9_7_1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